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9" r:id="rId3"/>
    <p:sldId id="297" r:id="rId4"/>
    <p:sldId id="296" r:id="rId5"/>
    <p:sldId id="298" r:id="rId6"/>
    <p:sldId id="292" r:id="rId7"/>
    <p:sldId id="290" r:id="rId8"/>
    <p:sldId id="300" r:id="rId9"/>
    <p:sldId id="289" r:id="rId10"/>
    <p:sldId id="293" r:id="rId11"/>
    <p:sldId id="294" r:id="rId12"/>
    <p:sldId id="295" r:id="rId13"/>
    <p:sldId id="301"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0336" autoAdjust="0"/>
  </p:normalViewPr>
  <p:slideViewPr>
    <p:cSldViewPr snapToGrid="0">
      <p:cViewPr varScale="1">
        <p:scale>
          <a:sx n="55" d="100"/>
          <a:sy n="55" d="100"/>
        </p:scale>
        <p:origin x="3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363"/>
          </a:xfrm>
          <a:prstGeom prst="rect">
            <a:avLst/>
          </a:prstGeom>
        </p:spPr>
        <p:txBody>
          <a:bodyPr vert="horz" lIns="92446" tIns="46223" rIns="92446" bIns="46223" rtlCol="0"/>
          <a:lstStyle>
            <a:lvl1pPr algn="r">
              <a:defRPr sz="1200"/>
            </a:lvl1pPr>
          </a:lstStyle>
          <a:p>
            <a:fld id="{50ED5DA7-E6E0-4297-BDB4-4750AC6BC670}" type="datetimeFigureOut">
              <a:rPr lang="en-US" smtClean="0"/>
              <a:t>11/12/2024</a:t>
            </a:fld>
            <a:endParaRPr lang="en-US"/>
          </a:p>
        </p:txBody>
      </p:sp>
      <p:sp>
        <p:nvSpPr>
          <p:cNvPr id="4" name="Footer Placeholder 3"/>
          <p:cNvSpPr>
            <a:spLocks noGrp="1"/>
          </p:cNvSpPr>
          <p:nvPr>
            <p:ph type="ftr" sz="quarter" idx="2"/>
          </p:nvPr>
        </p:nvSpPr>
        <p:spPr>
          <a:xfrm>
            <a:off x="0" y="8841738"/>
            <a:ext cx="3043343" cy="46736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8"/>
            <a:ext cx="3043343" cy="467363"/>
          </a:xfrm>
          <a:prstGeom prst="rect">
            <a:avLst/>
          </a:prstGeom>
        </p:spPr>
        <p:txBody>
          <a:bodyPr vert="horz" lIns="92446" tIns="46223" rIns="92446" bIns="46223" rtlCol="0" anchor="b"/>
          <a:lstStyle>
            <a:lvl1pPr algn="r">
              <a:defRPr sz="1200"/>
            </a:lvl1pPr>
          </a:lstStyle>
          <a:p>
            <a:fld id="{963BDB89-CBB5-485B-A4D3-835A719CB5E7}" type="slidenum">
              <a:rPr lang="en-US" smtClean="0"/>
              <a:t>‹#›</a:t>
            </a:fld>
            <a:endParaRPr lang="en-US"/>
          </a:p>
        </p:txBody>
      </p:sp>
    </p:spTree>
    <p:extLst>
      <p:ext uri="{BB962C8B-B14F-4D97-AF65-F5344CB8AC3E}">
        <p14:creationId xmlns:p14="http://schemas.microsoft.com/office/powerpoint/2010/main" val="32337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70E9954F-3DFC-407B-9903-AE84CF9E7593}" type="datetimeFigureOut">
              <a:rPr lang="en-US" smtClean="0"/>
              <a:t>11/12/2024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11069C87-DC23-4712-94AD-77BCA080C7BA}" type="slidenum">
              <a:rPr lang="en-US" smtClean="0"/>
              <a:t>‹#›</a:t>
            </a:fld>
            <a:endParaRPr lang="en-US"/>
          </a:p>
        </p:txBody>
      </p:sp>
    </p:spTree>
    <p:extLst>
      <p:ext uri="{BB962C8B-B14F-4D97-AF65-F5344CB8AC3E}">
        <p14:creationId xmlns:p14="http://schemas.microsoft.com/office/powerpoint/2010/main" val="346425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4458">
              <a:defRPr/>
            </a:pPr>
            <a:fld id="{251096F4-F032-43F7-8A27-B2C804054D6D}" type="slidenum">
              <a:rPr lang="en-US" altLang="en-US" sz="1800" kern="0">
                <a:solidFill>
                  <a:sysClr val="windowText" lastClr="000000"/>
                </a:solidFill>
              </a:rPr>
              <a:pPr defTabSz="924458">
                <a:defRPr/>
              </a:pPr>
              <a:t>2</a:t>
            </a:fld>
            <a:endParaRPr lang="en-US" altLang="en-US" sz="1800" kern="0">
              <a:solidFill>
                <a:sysClr val="windowText" lastClr="000000"/>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17:12  </a:t>
            </a:r>
            <a:r>
              <a:rPr lang="en-US" dirty="0"/>
              <a:t>He who is eight days old among you shall be circumcised, every male child in your generations, he who is born in your house or bought with money from any foreigner who is not your descendant.</a:t>
            </a:r>
          </a:p>
          <a:p>
            <a:r>
              <a:rPr lang="en-US" b="1" dirty="0"/>
              <a:t>Leviticus 12:3  </a:t>
            </a:r>
            <a:r>
              <a:rPr lang="en-US" dirty="0"/>
              <a:t>And on the eighth day the flesh of his foreskin shall be circumcised.</a:t>
            </a:r>
          </a:p>
          <a:p>
            <a:r>
              <a:rPr lang="en-US" dirty="0"/>
              <a:t>Science indicates that the eighth day is an optimal time for circumcision.  Clotting factors, immune system, less painful (nerve sensory perception), etc.</a:t>
            </a:r>
          </a:p>
          <a:p>
            <a:r>
              <a:rPr lang="en-US" b="1" dirty="0"/>
              <a:t>Leviticus 12:4  </a:t>
            </a:r>
            <a:r>
              <a:rPr lang="en-US" dirty="0"/>
              <a:t>She shall then continue in the blood of her purification thirty-three days. She shall not touch any hallowed thing, nor come into the sanctuary until the days of her purification are fulfilled.</a:t>
            </a:r>
          </a:p>
          <a:p>
            <a:r>
              <a:rPr lang="en-US" b="1" dirty="0"/>
              <a:t>Leviticus 12:6  </a:t>
            </a:r>
            <a:r>
              <a:rPr lang="en-US" dirty="0"/>
              <a:t>'When the days of her purification are fulfilled, whether for a son or a daughter, she shall bring to the priest a lamb of the first year as a burnt offering, and a young pigeon or a turtledove as a sin offering, to the door of the tabernacle of meeting.</a:t>
            </a:r>
          </a:p>
          <a:p>
            <a:r>
              <a:rPr lang="en-US" b="1" dirty="0"/>
              <a:t>Leviticus 12:8  </a:t>
            </a:r>
            <a:r>
              <a:rPr lang="en-US" dirty="0"/>
              <a:t>'And if she is not able to bring a lamb, then she may bring two turtledoves or two young pigeons—one as a burnt offering and the other as a sin offering. So the priest shall make atonement for her, and she will be clean.' "</a:t>
            </a:r>
          </a:p>
        </p:txBody>
      </p:sp>
      <p:sp>
        <p:nvSpPr>
          <p:cNvPr id="4" name="Slide Number Placeholder 3"/>
          <p:cNvSpPr>
            <a:spLocks noGrp="1"/>
          </p:cNvSpPr>
          <p:nvPr>
            <p:ph type="sldNum" sz="quarter" idx="5"/>
          </p:nvPr>
        </p:nvSpPr>
        <p:spPr/>
        <p:txBody>
          <a:bodyPr/>
          <a:lstStyle/>
          <a:p>
            <a:fld id="{11069C87-DC23-4712-94AD-77BCA080C7BA}" type="slidenum">
              <a:rPr lang="en-US" smtClean="0"/>
              <a:t>10</a:t>
            </a:fld>
            <a:endParaRPr lang="en-US"/>
          </a:p>
        </p:txBody>
      </p:sp>
    </p:spTree>
    <p:extLst>
      <p:ext uri="{BB962C8B-B14F-4D97-AF65-F5344CB8AC3E}">
        <p14:creationId xmlns:p14="http://schemas.microsoft.com/office/powerpoint/2010/main" val="394323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Frankincense is a resin that comes from the Boswellia tree and has many uses, including:</a:t>
            </a:r>
          </a:p>
          <a:p>
            <a:r>
              <a:rPr lang="en-US" dirty="0"/>
              <a:t>Incense: Frankincense has been used in religious ceremonies for thousands of years. </a:t>
            </a:r>
          </a:p>
          <a:p>
            <a:r>
              <a:rPr lang="en-US" dirty="0"/>
              <a:t>frankincense can be expensive, especially in its purest form as an essential oil: </a:t>
            </a:r>
          </a:p>
          <a:p>
            <a:r>
              <a:rPr lang="en-US" dirty="0"/>
              <a:t> </a:t>
            </a:r>
          </a:p>
          <a:p>
            <a:r>
              <a:rPr lang="en-US" dirty="0"/>
              <a:t>Price: Pure frankincense essential oil can cost up to $6,000 per liter. </a:t>
            </a:r>
          </a:p>
          <a:p>
            <a:r>
              <a:rPr lang="en-US" dirty="0"/>
              <a:t> </a:t>
            </a:r>
          </a:p>
          <a:p>
            <a:r>
              <a:rPr lang="en-US" dirty="0"/>
              <a:t>Quality: The quality of frankincense resin is determined by its color and size. The purest and most expensive frankincense is clear, white, or silvery with a hint of light green. Frankincense Sacra from Oman is considered the most valuable and expensive variety. </a:t>
            </a:r>
          </a:p>
          <a:p>
            <a:r>
              <a:rPr lang="en-US" dirty="0"/>
              <a:t> Frankincense has been used for over 5,000 years in medicine and ceremony. It was highly valued in ancient times by the Egyptians, Greeks, and Romans, who used it in rituals. The trees that produce frankincense are native to the Arabian Peninsula and Northeast Africa, and are almost impossible to grow outside of that region. This made frankincense in high demand and expensive to transport. </a:t>
            </a:r>
          </a:p>
          <a:p>
            <a:endParaRPr lang="en-US" dirty="0"/>
          </a:p>
          <a:p>
            <a:r>
              <a:rPr lang="en-US" dirty="0"/>
              <a:t>Myrrh is a fragrant, yellow resin that comes from the Commiphora tree, a small, thorny tree that is native to Africa and the Arabian Peninsula. It has been used for thousands of years in medicine, perfumery, and incense.</a:t>
            </a:r>
          </a:p>
          <a:p>
            <a:r>
              <a:rPr lang="en-US" dirty="0"/>
              <a:t>Yes, myrrh can be expensive, ranging from $7–$24 per ounce. In the past, myrrh was even more valuable, with some estimates putting its price at $4,000 per pound when the wise men brought it as a gift to baby Jesus</a:t>
            </a:r>
          </a:p>
        </p:txBody>
      </p:sp>
      <p:sp>
        <p:nvSpPr>
          <p:cNvPr id="4" name="Slide Number Placeholder 3"/>
          <p:cNvSpPr>
            <a:spLocks noGrp="1"/>
          </p:cNvSpPr>
          <p:nvPr>
            <p:ph type="sldNum" sz="quarter" idx="5"/>
          </p:nvPr>
        </p:nvSpPr>
        <p:spPr/>
        <p:txBody>
          <a:bodyPr/>
          <a:lstStyle/>
          <a:p>
            <a:fld id="{11069C87-DC23-4712-94AD-77BCA080C7BA}" type="slidenum">
              <a:rPr lang="en-US" smtClean="0"/>
              <a:t>12</a:t>
            </a:fld>
            <a:endParaRPr lang="en-US"/>
          </a:p>
        </p:txBody>
      </p:sp>
    </p:spTree>
    <p:extLst>
      <p:ext uri="{BB962C8B-B14F-4D97-AF65-F5344CB8AC3E}">
        <p14:creationId xmlns:p14="http://schemas.microsoft.com/office/powerpoint/2010/main" val="263758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8882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7684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6996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3335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3296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4764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80380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8972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9948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0270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9755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B8A9-B7F6-4307-8C17-56111ED2C8C1}"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3339318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jesus alone"/>
          <p:cNvPicPr>
            <a:picLocks noChangeAspect="1" noChangeArrowheads="1"/>
          </p:cNvPicPr>
          <p:nvPr/>
        </p:nvPicPr>
        <p:blipFill rotWithShape="1">
          <a:blip r:embed="rId2">
            <a:extLst>
              <a:ext uri="{28A0092B-C50C-407E-A947-70E740481C1C}">
                <a14:useLocalDpi xmlns:a14="http://schemas.microsoft.com/office/drawing/2010/main" val="0"/>
              </a:ext>
            </a:extLst>
          </a:blip>
          <a:srcRect l="1952" t="9091" r="29877" b="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5716" y="2397450"/>
            <a:ext cx="6714379" cy="2651200"/>
          </a:xfrm>
        </p:spPr>
        <p:txBody>
          <a:bodyPr anchor="t">
            <a:noAutofit/>
          </a:bodyPr>
          <a:lstStyle/>
          <a:p>
            <a:pPr algn="l"/>
            <a:r>
              <a:rPr lang="en-US" sz="9600" dirty="0">
                <a:solidFill>
                  <a:schemeClr val="accent6">
                    <a:lumMod val="40000"/>
                    <a:lumOff val="60000"/>
                  </a:schemeClr>
                </a:solidFill>
                <a:latin typeface="Berlin Sans FB Demi" panose="020E0802020502020306" pitchFamily="34" charset="0"/>
              </a:rPr>
              <a:t> The Life  	of Christ</a:t>
            </a:r>
          </a:p>
        </p:txBody>
      </p:sp>
    </p:spTree>
    <p:extLst>
      <p:ext uri="{BB962C8B-B14F-4D97-AF65-F5344CB8AC3E}">
        <p14:creationId xmlns:p14="http://schemas.microsoft.com/office/powerpoint/2010/main" val="3633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480060" y="1401566"/>
            <a:ext cx="3425957" cy="4054386"/>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386077" y="129029"/>
            <a:ext cx="7258198" cy="1583621"/>
          </a:xfrm>
        </p:spPr>
        <p:txBody>
          <a:bodyPr>
            <a:normAutofit/>
          </a:bodyPr>
          <a:lstStyle/>
          <a:p>
            <a:pPr algn="ctr">
              <a:lnSpc>
                <a:spcPct val="70000"/>
              </a:lnSpc>
            </a:pPr>
            <a:r>
              <a:rPr lang="en-US" sz="3700" b="1" dirty="0">
                <a:solidFill>
                  <a:schemeClr val="bg1"/>
                </a:solidFill>
                <a:latin typeface="Arial" panose="020B0604020202020204" pitchFamily="34" charset="0"/>
                <a:cs typeface="Arial" panose="020B0604020202020204" pitchFamily="34" charset="0"/>
              </a:rPr>
              <a:t>Jesus’ Circumcision &amp; Presentation in the Temple   </a:t>
            </a:r>
            <a:r>
              <a:rPr lang="en-US" sz="2800" dirty="0">
                <a:solidFill>
                  <a:schemeClr val="bg1"/>
                </a:solidFill>
                <a:latin typeface="Arial" panose="020B0604020202020204" pitchFamily="34" charset="0"/>
                <a:cs typeface="Arial" panose="020B0604020202020204" pitchFamily="34" charset="0"/>
              </a:rPr>
              <a:t>(Luke 2:21-24)</a:t>
            </a:r>
            <a:endParaRPr lang="en-US" sz="37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46997" y="1712651"/>
            <a:ext cx="7824870" cy="5145350"/>
          </a:xfrm>
        </p:spPr>
        <p:txBody>
          <a:bodyPr>
            <a:normAutofit lnSpcReduction="10000"/>
          </a:bodyPr>
          <a:lstStyle/>
          <a:p>
            <a:r>
              <a:rPr lang="en-US" dirty="0">
                <a:solidFill>
                  <a:schemeClr val="bg1"/>
                </a:solidFill>
                <a:latin typeface="Arial" panose="020B0604020202020204" pitchFamily="34" charset="0"/>
                <a:cs typeface="Arial" panose="020B0604020202020204" pitchFamily="34" charset="0"/>
              </a:rPr>
              <a:t>Eight days after His birth, Jesus was named and circumcised. (cf. Gen. 17:12; Lev. 12:3). </a:t>
            </a:r>
          </a:p>
          <a:p>
            <a:r>
              <a:rPr lang="en-US" dirty="0">
                <a:solidFill>
                  <a:schemeClr val="bg1"/>
                </a:solidFill>
                <a:latin typeface="Arial" panose="020B0604020202020204" pitchFamily="34" charset="0"/>
                <a:cs typeface="Arial" panose="020B0604020202020204" pitchFamily="34" charset="0"/>
              </a:rPr>
              <a:t>Mary and Joseph brought Jesus to be presented in the temple after the days of her purification. </a:t>
            </a:r>
          </a:p>
          <a:p>
            <a:pPr marL="509588" lvl="1" indent="-277813"/>
            <a:r>
              <a:rPr lang="en-US" sz="2800" i="1" dirty="0">
                <a:solidFill>
                  <a:schemeClr val="accent6">
                    <a:lumMod val="20000"/>
                    <a:lumOff val="80000"/>
                  </a:schemeClr>
                </a:solidFill>
                <a:latin typeface="Arial" panose="020B0604020202020204" pitchFamily="34" charset="0"/>
                <a:cs typeface="Arial" panose="020B0604020202020204" pitchFamily="34" charset="0"/>
              </a:rPr>
              <a:t>This would have been 33 days after Jesus’ birth (Leviticus 12:1-4).</a:t>
            </a:r>
          </a:p>
          <a:p>
            <a:r>
              <a:rPr lang="en-US" dirty="0">
                <a:solidFill>
                  <a:schemeClr val="bg1"/>
                </a:solidFill>
                <a:latin typeface="Arial" panose="020B0604020202020204" pitchFamily="34" charset="0"/>
                <a:cs typeface="Arial" panose="020B0604020202020204" pitchFamily="34" charset="0"/>
              </a:rPr>
              <a:t>A new mother was to offer sacrifices  according to the Law (Leviticus 12:6-8).</a:t>
            </a:r>
          </a:p>
          <a:p>
            <a:pPr marL="509588" lvl="1" indent="-277813"/>
            <a:r>
              <a:rPr lang="en-US" sz="2800" i="1" dirty="0">
                <a:solidFill>
                  <a:schemeClr val="accent6">
                    <a:lumMod val="20000"/>
                    <a:lumOff val="80000"/>
                  </a:schemeClr>
                </a:solidFill>
                <a:latin typeface="Arial" panose="020B0604020202020204" pitchFamily="34" charset="0"/>
                <a:cs typeface="Arial" panose="020B0604020202020204" pitchFamily="34" charset="0"/>
              </a:rPr>
              <a:t>The fact that pigeons or doves were sacrificed in this case indicates the physical circumstances of Joseph and Mary may not have been ideal.</a:t>
            </a:r>
          </a:p>
          <a:p>
            <a:pPr lvl="1"/>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043" r="11430"/>
          <a:stretch/>
        </p:blipFill>
        <p:spPr>
          <a:xfrm>
            <a:off x="20" y="10"/>
            <a:ext cx="4635571" cy="6857990"/>
          </a:xfrm>
          <a:prstGeom prst="rect">
            <a:avLst/>
          </a:prstGeom>
          <a:effectLst/>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169334"/>
            <a:ext cx="6586491" cy="1219628"/>
          </a:xfrm>
        </p:spPr>
        <p:txBody>
          <a:bodyPr anchor="ctr">
            <a:normAutofit/>
          </a:bodyPr>
          <a:lstStyle/>
          <a:p>
            <a:pPr>
              <a:lnSpc>
                <a:spcPct val="80000"/>
              </a:lnSpc>
            </a:pPr>
            <a:r>
              <a:rPr lang="en-US" sz="3700" dirty="0">
                <a:latin typeface="Arial" panose="020B0604020202020204" pitchFamily="34" charset="0"/>
                <a:cs typeface="Arial" panose="020B0604020202020204" pitchFamily="34" charset="0"/>
              </a:rPr>
              <a:t>Simeon and Anna meet Jesus</a:t>
            </a:r>
            <a:br>
              <a:rPr lang="en-US" sz="3700" dirty="0">
                <a:latin typeface="Arial" panose="020B0604020202020204" pitchFamily="34" charset="0"/>
                <a:cs typeface="Arial" panose="020B0604020202020204" pitchFamily="34" charset="0"/>
              </a:rPr>
            </a:br>
            <a:r>
              <a:rPr lang="en-US" sz="37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Luke 2:25-38)</a:t>
            </a:r>
            <a:endParaRPr lang="en-US" sz="37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28847" y="1296365"/>
            <a:ext cx="7226549" cy="5561635"/>
          </a:xfrm>
          <a:solidFill>
            <a:schemeClr val="bg1"/>
          </a:solidFill>
        </p:spPr>
        <p:txBody>
          <a:bodyPr>
            <a:normAutofit lnSpcReduction="10000"/>
          </a:bodyPr>
          <a:lstStyle/>
          <a:p>
            <a:pPr marL="0" indent="0">
              <a:lnSpc>
                <a:spcPct val="100000"/>
              </a:lnSpc>
              <a:spcBef>
                <a:spcPts val="0"/>
              </a:spcBef>
              <a:buNone/>
            </a:pPr>
            <a:r>
              <a:rPr lang="en-US" b="1" dirty="0">
                <a:latin typeface="Arial" panose="020B0604020202020204" pitchFamily="34" charset="0"/>
                <a:cs typeface="Arial" panose="020B0604020202020204" pitchFamily="34" charset="0"/>
              </a:rPr>
              <a:t>Simeon</a:t>
            </a:r>
            <a:r>
              <a:rPr lang="en-US" dirty="0">
                <a:latin typeface="Arial" panose="020B0604020202020204" pitchFamily="34" charset="0"/>
                <a:cs typeface="Arial" panose="020B0604020202020204" pitchFamily="34" charset="0"/>
              </a:rPr>
              <a:t> had been waiting for the </a:t>
            </a:r>
          </a:p>
          <a:p>
            <a:pPr marL="0" indent="0">
              <a:lnSpc>
                <a:spcPct val="100000"/>
              </a:lnSpc>
              <a:spcBef>
                <a:spcPts val="0"/>
              </a:spcBef>
              <a:buNone/>
            </a:pPr>
            <a:r>
              <a:rPr lang="en-US" dirty="0">
                <a:latin typeface="Arial" panose="020B0604020202020204" pitchFamily="34" charset="0"/>
                <a:cs typeface="Arial" panose="020B0604020202020204" pitchFamily="34" charset="0"/>
              </a:rPr>
              <a:t>  Consolation of Israel.</a:t>
            </a:r>
          </a:p>
          <a:p>
            <a:pPr marL="509588" lvl="1" indent="-277813">
              <a:lnSpc>
                <a:spcPct val="100000"/>
              </a:lnSpc>
              <a:spcBef>
                <a:spcPts val="0"/>
              </a:spcBef>
            </a:pPr>
            <a:r>
              <a:rPr lang="en-US"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Spirit had revealed to him that, before his death, he would see the Christ.</a:t>
            </a:r>
          </a:p>
          <a:p>
            <a:pPr>
              <a:lnSpc>
                <a:spcPct val="100000"/>
              </a:lnSpc>
              <a:spcBef>
                <a:spcPts val="0"/>
              </a:spcBef>
            </a:pPr>
            <a:r>
              <a:rPr lang="en-US" dirty="0">
                <a:latin typeface="Arial" panose="020B0604020202020204" pitchFamily="34" charset="0"/>
                <a:cs typeface="Arial" panose="020B0604020202020204" pitchFamily="34" charset="0"/>
              </a:rPr>
              <a:t>Simeon blesses God who has allowed him to see His salvation –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light to bring revelation to the Gentiles.</a:t>
            </a:r>
          </a:p>
          <a:p>
            <a:pPr marL="509588" lvl="1" indent="-277813">
              <a:lnSpc>
                <a:spcPct val="100000"/>
              </a:lnSpc>
              <a:spcBef>
                <a:spcPts val="0"/>
              </a:spcBef>
            </a:pPr>
            <a:r>
              <a:rPr lang="en-US"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speaks to Mary of her Son’s impactful future.</a:t>
            </a:r>
            <a:endParaRPr lang="en-US" sz="1600"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buNone/>
            </a:pPr>
            <a:r>
              <a:rPr lang="en-US" b="1" dirty="0">
                <a:latin typeface="Arial" panose="020B0604020202020204" pitchFamily="34" charset="0"/>
                <a:cs typeface="Arial" panose="020B0604020202020204" pitchFamily="34" charset="0"/>
              </a:rPr>
              <a:t>Anna</a:t>
            </a:r>
            <a:r>
              <a:rPr lang="en-US" dirty="0">
                <a:latin typeface="Arial" panose="020B0604020202020204" pitchFamily="34" charset="0"/>
                <a:cs typeface="Arial" panose="020B0604020202020204" pitchFamily="34" charset="0"/>
              </a:rPr>
              <a:t> was of the tribe of Asher.  She was at least 84 years old. She stayed night and day in the temple worshiping.</a:t>
            </a:r>
          </a:p>
          <a:p>
            <a:pPr marL="509588" lvl="1" indent="-277813">
              <a:lnSpc>
                <a:spcPct val="100000"/>
              </a:lnSpc>
              <a:spcBef>
                <a:spcPts val="0"/>
              </a:spcBef>
            </a:pPr>
            <a:r>
              <a:rPr lang="en-US"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gave thanks to the Lord and spoke of Him to all those who looked for </a:t>
            </a:r>
            <a:r>
              <a:rPr lang="en-US" b="1" i="1" dirty="0">
                <a:solidFill>
                  <a:schemeClr val="accent5">
                    <a:lumMod val="75000"/>
                  </a:schemeClr>
                </a:solidFill>
                <a:latin typeface="Arial" panose="020B0604020202020204" pitchFamily="34" charset="0"/>
                <a:cs typeface="Arial" panose="020B0604020202020204" pitchFamily="34" charset="0"/>
              </a:rPr>
              <a:t>redemption</a:t>
            </a:r>
            <a:r>
              <a:rPr lang="en-US"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Jerusalem.”</a:t>
            </a:r>
          </a:p>
        </p:txBody>
      </p:sp>
    </p:spTree>
    <p:extLst>
      <p:ext uri="{BB962C8B-B14F-4D97-AF65-F5344CB8AC3E}">
        <p14:creationId xmlns:p14="http://schemas.microsoft.com/office/powerpoint/2010/main" val="9586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37EAF8-25E6-5D86-D416-2E1380B28E00}"/>
              </a:ext>
            </a:extLst>
          </p:cNvPr>
          <p:cNvPicPr>
            <a:picLocks noChangeAspect="1"/>
          </p:cNvPicPr>
          <p:nvPr/>
        </p:nvPicPr>
        <p:blipFill>
          <a:blip r:embed="rId3"/>
          <a:stretch>
            <a:fillRect/>
          </a:stretch>
        </p:blipFill>
        <p:spPr>
          <a:xfrm>
            <a:off x="0" y="-5080"/>
            <a:ext cx="12182982" cy="6863080"/>
          </a:xfrm>
          <a:prstGeom prst="rect">
            <a:avLst/>
          </a:prstGeom>
        </p:spPr>
      </p:pic>
      <p:sp>
        <p:nvSpPr>
          <p:cNvPr id="2" name="Title 1"/>
          <p:cNvSpPr>
            <a:spLocks noGrp="1"/>
          </p:cNvSpPr>
          <p:nvPr>
            <p:ph type="title"/>
          </p:nvPr>
        </p:nvSpPr>
        <p:spPr/>
        <p:txBody>
          <a:bodyPr/>
          <a:lstStyle/>
          <a:p>
            <a:pPr algn="ctr"/>
            <a:r>
              <a:rPr lang="en-US" b="1"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Wise men visit Jesus </a:t>
            </a:r>
            <a:r>
              <a:rPr lang="en-US" sz="3200"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2:1-12) </a:t>
            </a:r>
            <a:endParaRPr lang="en-US"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76700"/>
            <a:ext cx="10515600" cy="5194489"/>
          </a:xfrm>
        </p:spPr>
        <p:txBody>
          <a:bodyPr>
            <a:normAutofit fontScale="92500" lnSpcReduction="10000"/>
          </a:bodyPr>
          <a:lstStyle/>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Wise men came from the East.</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They were in search of the One who was born “King of the Jews,” for they had seen His star in the East.</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Why would Herod and all Jerusalem be “troubled”?</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How did the Jewish leaders know where the new King was to be born (Micah 5:2)?</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Herod instructs the wise men to go to Bethlehem and send him word when they find the child.</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star guides the wise men to the exact location of the HOUSE in which the YOUNG CHILD was staying.</a:t>
            </a:r>
          </a:p>
          <a:p>
            <a:pPr marL="0" indent="0" algn="ctr">
              <a:buNone/>
            </a:pPr>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They gave gifts of gold, frankincense and myrrh.</a:t>
            </a:r>
          </a:p>
        </p:txBody>
      </p:sp>
    </p:spTree>
    <p:extLst>
      <p:ext uri="{BB962C8B-B14F-4D97-AF65-F5344CB8AC3E}">
        <p14:creationId xmlns:p14="http://schemas.microsoft.com/office/powerpoint/2010/main" val="7109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8A90-8FD8-313B-AEB6-EDB6088E56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8A0402-9638-C5C9-FE13-3A5BAF4C154E}"/>
              </a:ext>
            </a:extLst>
          </p:cNvPr>
          <p:cNvPicPr>
            <a:picLocks noChangeAspect="1"/>
          </p:cNvPicPr>
          <p:nvPr/>
        </p:nvPicPr>
        <p:blipFill>
          <a:blip r:embed="rId2"/>
          <a:stretch>
            <a:fillRect/>
          </a:stretch>
        </p:blipFill>
        <p:spPr>
          <a:xfrm>
            <a:off x="0" y="-5080"/>
            <a:ext cx="12182982" cy="6863080"/>
          </a:xfrm>
          <a:prstGeom prst="rect">
            <a:avLst/>
          </a:prstGeom>
        </p:spPr>
      </p:pic>
      <p:sp>
        <p:nvSpPr>
          <p:cNvPr id="2" name="Title 1">
            <a:extLst>
              <a:ext uri="{FF2B5EF4-FFF2-40B4-BE49-F238E27FC236}">
                <a16:creationId xmlns:a16="http://schemas.microsoft.com/office/drawing/2014/main" id="{955C1BAD-2ECE-F5DA-C311-5188B209D793}"/>
              </a:ext>
            </a:extLst>
          </p:cNvPr>
          <p:cNvSpPr>
            <a:spLocks noGrp="1"/>
          </p:cNvSpPr>
          <p:nvPr>
            <p:ph type="title"/>
          </p:nvPr>
        </p:nvSpPr>
        <p:spPr/>
        <p:txBody>
          <a:bodyPr/>
          <a:lstStyle/>
          <a:p>
            <a:pPr algn="ctr"/>
            <a:r>
              <a:rPr lang="en-US" b="1"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Significance of the Incarnation </a:t>
            </a:r>
            <a:r>
              <a:rPr lang="en-US" sz="3600" dirty="0">
                <a:solidFill>
                  <a:schemeClr val="accent2">
                    <a:lumMod val="20000"/>
                    <a:lumOff val="80000"/>
                  </a:schemeClr>
                </a:solidFill>
                <a:latin typeface="Arial" panose="020B0604020202020204" pitchFamily="34" charset="0"/>
                <a:cs typeface="Arial" panose="020B0604020202020204" pitchFamily="34" charset="0"/>
              </a:rPr>
              <a:t>(John 1:1-18)</a:t>
            </a:r>
            <a:endParaRPr lang="en-US"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733D7E-2E96-6FA6-07B9-59A4C5791151}"/>
              </a:ext>
            </a:extLst>
          </p:cNvPr>
          <p:cNvSpPr>
            <a:spLocks noGrp="1"/>
          </p:cNvSpPr>
          <p:nvPr>
            <p:ph idx="1"/>
          </p:nvPr>
        </p:nvSpPr>
        <p:spPr>
          <a:xfrm>
            <a:off x="757176" y="1690688"/>
            <a:ext cx="11072150" cy="5080501"/>
          </a:xfrm>
        </p:spPr>
        <p:txBody>
          <a:bodyPr>
            <a:normAutofit/>
          </a:bodyPr>
          <a:lstStyle/>
          <a:p>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Word became flesh…”</a:t>
            </a:r>
          </a:p>
          <a:p>
            <a:pPr lvl="1"/>
            <a:r>
              <a:rPr lang="en-US" sz="2800" b="1" i="1" dirty="0">
                <a:solidFill>
                  <a:schemeClr val="accent6">
                    <a:lumMod val="40000"/>
                    <a:lumOff val="60000"/>
                  </a:schemeClr>
                </a:solidFill>
                <a:effectLst>
                  <a:glow rad="101600">
                    <a:schemeClr val="tx1">
                      <a:alpha val="60000"/>
                    </a:schemeClr>
                  </a:glow>
                </a:effectLst>
                <a:latin typeface="Arial" panose="020B0604020202020204" pitchFamily="34" charset="0"/>
                <a:cs typeface="Arial" panose="020B0604020202020204" pitchFamily="34" charset="0"/>
              </a:rPr>
              <a:t>The Word was in the beginning with God and was Himself  God – the One through whom all things were created.</a:t>
            </a:r>
          </a:p>
          <a:p>
            <a:pPr lvl="1"/>
            <a:r>
              <a:rPr lang="en-US" sz="2800" b="1" i="1" dirty="0">
                <a:solidFill>
                  <a:schemeClr val="accent6">
                    <a:lumMod val="40000"/>
                    <a:lumOff val="60000"/>
                  </a:schemeClr>
                </a:solidFill>
                <a:effectLst>
                  <a:glow rad="101600">
                    <a:schemeClr val="tx1">
                      <a:alpha val="60000"/>
                    </a:schemeClr>
                  </a:glow>
                </a:effectLst>
                <a:latin typeface="Arial" panose="020B0604020202020204" pitchFamily="34" charset="0"/>
                <a:cs typeface="Arial" panose="020B0604020202020204" pitchFamily="34" charset="0"/>
              </a:rPr>
              <a:t>The Word is Life and Light.</a:t>
            </a:r>
          </a:p>
          <a:p>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Word became flesh and dwelt among us.”</a:t>
            </a:r>
          </a:p>
          <a:p>
            <a:pPr lvl="1"/>
            <a:r>
              <a:rPr lang="en-US" sz="2800" b="1" i="1" dirty="0">
                <a:solidFill>
                  <a:schemeClr val="accent6">
                    <a:lumMod val="40000"/>
                    <a:lumOff val="60000"/>
                  </a:schemeClr>
                </a:solidFill>
                <a:effectLst>
                  <a:glow rad="101600">
                    <a:schemeClr val="tx1">
                      <a:alpha val="60000"/>
                    </a:schemeClr>
                  </a:glow>
                </a:effectLst>
                <a:latin typeface="Arial" panose="020B0604020202020204" pitchFamily="34" charset="0"/>
                <a:cs typeface="Arial" panose="020B0604020202020204" pitchFamily="34" charset="0"/>
              </a:rPr>
              <a:t>John the Baptist testified to the identity of the Word. </a:t>
            </a:r>
          </a:p>
          <a:p>
            <a:pPr lvl="1"/>
            <a:r>
              <a:rPr lang="en-US" sz="2800" b="1" i="1" dirty="0">
                <a:solidFill>
                  <a:schemeClr val="accent6">
                    <a:lumMod val="40000"/>
                    <a:lumOff val="60000"/>
                  </a:schemeClr>
                </a:solidFill>
                <a:effectLst>
                  <a:glow rad="101600">
                    <a:schemeClr val="tx1">
                      <a:alpha val="60000"/>
                    </a:schemeClr>
                  </a:glow>
                </a:effectLst>
                <a:latin typeface="Arial" panose="020B0604020202020204" pitchFamily="34" charset="0"/>
                <a:cs typeface="Arial" panose="020B0604020202020204" pitchFamily="34" charset="0"/>
              </a:rPr>
              <a:t>Believers in the Word can become children of God</a:t>
            </a:r>
            <a:r>
              <a:rPr lang="en-US" sz="28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a:t>
            </a:r>
          </a:p>
          <a:p>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Word brought Grace and Truth!</a:t>
            </a:r>
          </a:p>
          <a:p>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Word is the Only Begotten Son of God.</a:t>
            </a:r>
          </a:p>
          <a:p>
            <a:r>
              <a:rPr lang="en-US" sz="32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The Word communicates God – He declares God to us!</a:t>
            </a:r>
          </a:p>
        </p:txBody>
      </p:sp>
    </p:spTree>
    <p:extLst>
      <p:ext uri="{BB962C8B-B14F-4D97-AF65-F5344CB8AC3E}">
        <p14:creationId xmlns:p14="http://schemas.microsoft.com/office/powerpoint/2010/main" val="1594677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518" y="365125"/>
            <a:ext cx="10877282" cy="1325563"/>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650124" y="1825625"/>
            <a:ext cx="9703676" cy="4351338"/>
          </a:xfrm>
        </p:spPr>
        <p:txBody>
          <a:bodyPr/>
          <a:lstStyle/>
          <a:p>
            <a:r>
              <a:rPr lang="en-US" altLang="en-US" sz="3200" dirty="0"/>
              <a:t>Years of Preparation</a:t>
            </a:r>
          </a:p>
          <a:p>
            <a:r>
              <a:rPr lang="en-US" altLang="en-US" sz="3200" dirty="0"/>
              <a:t>Beginning of Ministry</a:t>
            </a:r>
          </a:p>
          <a:p>
            <a:r>
              <a:rPr lang="en-US" altLang="en-US" sz="3200" dirty="0"/>
              <a:t>Great Galilean Ministry</a:t>
            </a:r>
          </a:p>
          <a:p>
            <a:r>
              <a:rPr lang="en-US" altLang="en-US" sz="3200" dirty="0"/>
              <a:t>Periods of Retirement</a:t>
            </a:r>
          </a:p>
          <a:p>
            <a:r>
              <a:rPr lang="en-US" altLang="en-US" sz="3200" dirty="0"/>
              <a:t>Close of Ministry</a:t>
            </a:r>
          </a:p>
          <a:p>
            <a:r>
              <a:rPr lang="en-US" altLang="en-US" sz="3200" dirty="0"/>
              <a:t>Last Week</a:t>
            </a:r>
          </a:p>
          <a:p>
            <a:r>
              <a:rPr lang="en-US" altLang="en-US" sz="32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03844" y="647917"/>
            <a:ext cx="3712809" cy="5529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478998" y="1690688"/>
            <a:ext cx="4806189" cy="185129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3">
                <a:lumMod val="20000"/>
                <a:lumOff val="80000"/>
              </a:schemeClr>
            </a:gs>
            <a:gs pos="87000">
              <a:schemeClr val="accent3">
                <a:lumMod val="20000"/>
                <a:lumOff val="80000"/>
              </a:schemeClr>
            </a:gs>
            <a:gs pos="0">
              <a:schemeClr val="accent4">
                <a:lumMod val="40000"/>
                <a:lumOff val="60000"/>
              </a:schemeClr>
            </a:gs>
          </a:gsLst>
          <a:lin ang="5400000" scaled="1"/>
        </a:gradFill>
        <a:effectLst/>
      </p:bgPr>
    </p:bg>
    <p:spTree>
      <p:nvGrpSpPr>
        <p:cNvPr id="1" name="">
          <a:extLst>
            <a:ext uri="{FF2B5EF4-FFF2-40B4-BE49-F238E27FC236}">
              <a16:creationId xmlns:a16="http://schemas.microsoft.com/office/drawing/2014/main" id="{B589463E-CBCA-7F9D-8DD4-5D632EF16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FA649-617A-B8D3-824C-3EAFD94B16B2}"/>
              </a:ext>
            </a:extLst>
          </p:cNvPr>
          <p:cNvSpPr>
            <a:spLocks noGrp="1"/>
          </p:cNvSpPr>
          <p:nvPr>
            <p:ph type="title"/>
          </p:nvPr>
        </p:nvSpPr>
        <p:spPr>
          <a:xfrm>
            <a:off x="325677" y="154547"/>
            <a:ext cx="11235846" cy="1323524"/>
          </a:xfrm>
        </p:spPr>
        <p:txBody>
          <a:bodyPr anchor="b">
            <a:normAutofit/>
          </a:bodyPr>
          <a:lstStyle/>
          <a:p>
            <a:pPr>
              <a:lnSpc>
                <a:spcPct val="80000"/>
              </a:lnSpc>
            </a:pPr>
            <a:r>
              <a:rPr lang="en-US" sz="4000" b="1" dirty="0">
                <a:latin typeface="Arial" panose="020B0604020202020204" pitchFamily="34" charset="0"/>
                <a:cs typeface="Arial" panose="020B0604020202020204" pitchFamily="34" charset="0"/>
              </a:rPr>
              <a:t>Angels Announce Jesus’ birth to Shepherds                   </a:t>
            </a:r>
            <a:r>
              <a:rPr lang="en-US" sz="3100" dirty="0">
                <a:latin typeface="Arial" panose="020B0604020202020204" pitchFamily="34" charset="0"/>
                <a:cs typeface="Arial" panose="020B0604020202020204" pitchFamily="34" charset="0"/>
              </a:rPr>
              <a:t>(Luke 2:8-20)	  </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691BAED-9702-8BF2-809D-88A4DF1C6D4B}"/>
              </a:ext>
            </a:extLst>
          </p:cNvPr>
          <p:cNvSpPr>
            <a:spLocks noGrp="1"/>
          </p:cNvSpPr>
          <p:nvPr>
            <p:ph idx="1"/>
          </p:nvPr>
        </p:nvSpPr>
        <p:spPr>
          <a:xfrm>
            <a:off x="441643" y="1691013"/>
            <a:ext cx="7568037" cy="4822521"/>
          </a:xfrm>
        </p:spPr>
        <p:txBody>
          <a:bodyPr>
            <a:noAutofit/>
          </a:bodyPr>
          <a:lstStyle/>
          <a:p>
            <a:r>
              <a:rPr lang="en-US" sz="3000" b="1" dirty="0">
                <a:latin typeface="Arial" panose="020B0604020202020204" pitchFamily="34" charset="0"/>
                <a:cs typeface="Arial" panose="020B0604020202020204" pitchFamily="34" charset="0"/>
              </a:rPr>
              <a:t>Shepherds in the region of Bethlehem were watching over their flocks at night when an angel appears to them;  the Lord’s glory shines down on them.</a:t>
            </a:r>
          </a:p>
          <a:p>
            <a:pPr marL="461963" lvl="1" indent="-230188"/>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angel tells the Shepherds,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be afraid, for behold, I bring you good tidings.</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61963" lvl="1" indent="-230188"/>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angel announces that a Savior is born in the city of David – </a:t>
            </a:r>
            <a:r>
              <a:rPr lang="en-US" sz="2800" b="1" i="1" dirty="0">
                <a:latin typeface="Arial" panose="020B0604020202020204" pitchFamily="34" charset="0"/>
                <a:cs typeface="Arial" panose="020B0604020202020204" pitchFamily="34" charset="0"/>
              </a:rPr>
              <a:t>Christ the Lord!</a:t>
            </a:r>
          </a:p>
          <a:p>
            <a:pPr marL="461963" lvl="1" indent="-230188"/>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800" b="1" i="1" dirty="0">
                <a:latin typeface="Arial" panose="020B0604020202020204" pitchFamily="34" charset="0"/>
                <a:cs typeface="Arial" panose="020B0604020202020204" pitchFamily="34" charset="0"/>
              </a:rPr>
              <a:t>sign</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would identify the child is that they would find Him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“lying in a manger.”</a:t>
            </a: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90286FC-FA39-D296-8274-9FA99831C21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8177609" y="2029215"/>
            <a:ext cx="3383914" cy="41857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84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3">
                <a:lumMod val="20000"/>
                <a:lumOff val="80000"/>
              </a:schemeClr>
            </a:gs>
            <a:gs pos="87000">
              <a:schemeClr val="accent3">
                <a:lumMod val="20000"/>
                <a:lumOff val="80000"/>
              </a:schemeClr>
            </a:gs>
            <a:gs pos="0">
              <a:schemeClr val="accent4">
                <a:lumMod val="40000"/>
                <a:lumOff val="60000"/>
              </a:schemeClr>
            </a:gs>
          </a:gsLst>
          <a:lin ang="5400000" scaled="1"/>
        </a:gradFill>
        <a:effectLst/>
      </p:bgPr>
    </p:bg>
    <p:spTree>
      <p:nvGrpSpPr>
        <p:cNvPr id="1" name="">
          <a:extLst>
            <a:ext uri="{FF2B5EF4-FFF2-40B4-BE49-F238E27FC236}">
              <a16:creationId xmlns:a16="http://schemas.microsoft.com/office/drawing/2014/main" id="{B664EFFD-3F01-DA6B-7E62-52C94327A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62B70-AC1B-4C58-3CEF-1B175BC11DCD}"/>
              </a:ext>
            </a:extLst>
          </p:cNvPr>
          <p:cNvSpPr>
            <a:spLocks noGrp="1"/>
          </p:cNvSpPr>
          <p:nvPr>
            <p:ph type="title"/>
          </p:nvPr>
        </p:nvSpPr>
        <p:spPr>
          <a:xfrm>
            <a:off x="528035" y="199623"/>
            <a:ext cx="11062952" cy="1146220"/>
          </a:xfrm>
        </p:spPr>
        <p:txBody>
          <a:bodyPr anchor="b">
            <a:normAutofit/>
          </a:bodyPr>
          <a:lstStyle/>
          <a:p>
            <a:pPr>
              <a:lnSpc>
                <a:spcPct val="80000"/>
              </a:lnSpc>
            </a:pPr>
            <a:r>
              <a:rPr lang="en-US" sz="4000" b="1" dirty="0">
                <a:latin typeface="Arial" panose="020B0604020202020204" pitchFamily="34" charset="0"/>
                <a:cs typeface="Arial" panose="020B0604020202020204" pitchFamily="34" charset="0"/>
              </a:rPr>
              <a:t>Angels Announce Jesus’ birth to Shepherds </a:t>
            </a:r>
            <a:r>
              <a:rPr lang="en-US" sz="3100" dirty="0">
                <a:latin typeface="Arial" panose="020B0604020202020204" pitchFamily="34" charset="0"/>
                <a:cs typeface="Arial" panose="020B0604020202020204" pitchFamily="34" charset="0"/>
              </a:rPr>
              <a:t>(Luke 2:8-20)	  </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067D23-7F38-D2F4-F89F-3B6F637C6318}"/>
              </a:ext>
            </a:extLst>
          </p:cNvPr>
          <p:cNvSpPr>
            <a:spLocks noGrp="1"/>
          </p:cNvSpPr>
          <p:nvPr>
            <p:ph idx="1"/>
          </p:nvPr>
        </p:nvSpPr>
        <p:spPr>
          <a:xfrm>
            <a:off x="914399" y="1665962"/>
            <a:ext cx="6568225" cy="4992415"/>
          </a:xfrm>
        </p:spPr>
        <p:txBody>
          <a:bodyPr>
            <a:noAutofit/>
          </a:bodyPr>
          <a:lstStyle/>
          <a:p>
            <a:pPr marL="231775" indent="-231775"/>
            <a:r>
              <a:rPr lang="en-US" dirty="0">
                <a:latin typeface="Arial" panose="020B0604020202020204" pitchFamily="34" charset="0"/>
                <a:cs typeface="Arial" panose="020B0604020202020204" pitchFamily="34" charset="0"/>
              </a:rPr>
              <a:t>Suddenly there was with the angel a multitude of the heavenly host praising God and saying: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“Glory to God in the highest, and on earth peace, goodwill toward men!”</a:t>
            </a:r>
          </a:p>
          <a:p>
            <a:pPr marL="225425" indent="-225425"/>
            <a:r>
              <a:rPr lang="en-US" dirty="0">
                <a:latin typeface="Arial" panose="020B0604020202020204" pitchFamily="34" charset="0"/>
                <a:cs typeface="Arial" panose="020B0604020202020204" pitchFamily="34" charset="0"/>
              </a:rPr>
              <a:t>When the angels departed, the shepherds agreed to go together to Bethlehem to find the newborn babe. </a:t>
            </a:r>
          </a:p>
          <a:p>
            <a:pPr lvl="1"/>
            <a:endParaRPr lang="en-US"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C86E30-D964-3B15-19DD-2E7EE7396B9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8089474" y="1665962"/>
            <a:ext cx="3383914" cy="41857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2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A6D7C-C675-7B4F-01A6-E08827723B00}"/>
              </a:ext>
            </a:extLst>
          </p:cNvPr>
          <p:cNvPicPr>
            <a:picLocks noChangeAspect="1"/>
          </p:cNvPicPr>
          <p:nvPr/>
        </p:nvPicPr>
        <p:blipFill>
          <a:blip r:embed="rId2"/>
          <a:stretch>
            <a:fillRect/>
          </a:stretch>
        </p:blipFill>
        <p:spPr>
          <a:xfrm>
            <a:off x="0" y="990"/>
            <a:ext cx="12192000" cy="8028913"/>
          </a:xfrm>
          <a:prstGeom prst="rect">
            <a:avLst/>
          </a:prstGeom>
        </p:spPr>
      </p:pic>
      <p:sp>
        <p:nvSpPr>
          <p:cNvPr id="2" name="Title 1">
            <a:extLst>
              <a:ext uri="{FF2B5EF4-FFF2-40B4-BE49-F238E27FC236}">
                <a16:creationId xmlns:a16="http://schemas.microsoft.com/office/drawing/2014/main" id="{343BF280-0925-4B5D-67BA-3F6D4BBC7BB1}"/>
              </a:ext>
            </a:extLst>
          </p:cNvPr>
          <p:cNvSpPr>
            <a:spLocks noGrp="1"/>
          </p:cNvSpPr>
          <p:nvPr>
            <p:ph type="ctrTitle"/>
          </p:nvPr>
        </p:nvSpPr>
        <p:spPr>
          <a:xfrm>
            <a:off x="3301562" y="3161841"/>
            <a:ext cx="5588876" cy="989254"/>
          </a:xfrm>
          <a:solidFill>
            <a:srgbClr val="684F00">
              <a:alpha val="32941"/>
            </a:srgbClr>
          </a:solidFill>
        </p:spPr>
        <p:txBody>
          <a:bodyPr>
            <a:normAutofit fontScale="90000"/>
          </a:bodyPr>
          <a:lstStyle/>
          <a:p>
            <a:r>
              <a:rPr lang="en-US"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Environs of</a:t>
            </a:r>
            <a:br>
              <a:rPr lang="en-US"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br>
            <a:r>
              <a:rPr lang="en-US" sz="67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Bethlehem</a:t>
            </a:r>
            <a:endParaRPr lang="en-US"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059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27" y="365125"/>
            <a:ext cx="2971145" cy="22283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59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3">
                <a:lumMod val="20000"/>
                <a:lumOff val="80000"/>
              </a:schemeClr>
            </a:gs>
            <a:gs pos="87000">
              <a:schemeClr val="accent3">
                <a:lumMod val="20000"/>
                <a:lumOff val="80000"/>
              </a:schemeClr>
            </a:gs>
            <a:gs pos="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8844"/>
          </a:xfrm>
          <a:prstGeom prst="rect">
            <a:avLst/>
          </a:prstGeom>
        </p:spPr>
      </p:pic>
      <p:sp>
        <p:nvSpPr>
          <p:cNvPr id="7" name="Title 6"/>
          <p:cNvSpPr>
            <a:spLocks noGrp="1"/>
          </p:cNvSpPr>
          <p:nvPr>
            <p:ph type="title"/>
          </p:nvPr>
        </p:nvSpPr>
        <p:spPr>
          <a:xfrm>
            <a:off x="838200" y="365126"/>
            <a:ext cx="10515600" cy="1012914"/>
          </a:xfrm>
        </p:spPr>
        <p:txBody>
          <a:bodyPr/>
          <a:lstStyle/>
          <a:p>
            <a:pPr algn="ctr"/>
            <a:r>
              <a:rPr lang="en-US" b="1" dirty="0"/>
              <a:t>Fields near Bethlehem</a:t>
            </a:r>
          </a:p>
        </p:txBody>
      </p:sp>
    </p:spTree>
    <p:extLst>
      <p:ext uri="{BB962C8B-B14F-4D97-AF65-F5344CB8AC3E}">
        <p14:creationId xmlns:p14="http://schemas.microsoft.com/office/powerpoint/2010/main" val="395906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2FAAE5-CEB5-BFAD-C30D-6441773C7DDE}"/>
              </a:ext>
            </a:extLst>
          </p:cNvPr>
          <p:cNvPicPr>
            <a:picLocks noChangeAspect="1"/>
          </p:cNvPicPr>
          <p:nvPr/>
        </p:nvPicPr>
        <p:blipFill>
          <a:blip r:embed="rId2"/>
          <a:srcRect b="21432"/>
          <a:stretch/>
        </p:blipFill>
        <p:spPr>
          <a:xfrm>
            <a:off x="-123632" y="-92597"/>
            <a:ext cx="12315632" cy="7344639"/>
          </a:xfrm>
          <a:prstGeom prst="rect">
            <a:avLst/>
          </a:prstGeom>
        </p:spPr>
      </p:pic>
      <p:sp>
        <p:nvSpPr>
          <p:cNvPr id="2" name="Title 1">
            <a:extLst>
              <a:ext uri="{FF2B5EF4-FFF2-40B4-BE49-F238E27FC236}">
                <a16:creationId xmlns:a16="http://schemas.microsoft.com/office/drawing/2014/main" id="{019F46F1-180C-2017-F699-A8617943E5AC}"/>
              </a:ext>
            </a:extLst>
          </p:cNvPr>
          <p:cNvSpPr>
            <a:spLocks noGrp="1"/>
          </p:cNvSpPr>
          <p:nvPr>
            <p:ph type="title"/>
          </p:nvPr>
        </p:nvSpPr>
        <p:spPr>
          <a:xfrm>
            <a:off x="817836" y="637298"/>
            <a:ext cx="4153557" cy="1538343"/>
          </a:xfrm>
        </p:spPr>
        <p:txBody>
          <a:bodyPr>
            <a:normAutofit/>
          </a:bodyPr>
          <a:lstStyle/>
          <a:p>
            <a:r>
              <a:rPr lang="en-US" sz="4800" b="1" dirty="0"/>
              <a:t>The Church of the Nativity</a:t>
            </a:r>
          </a:p>
        </p:txBody>
      </p:sp>
      <p:sp>
        <p:nvSpPr>
          <p:cNvPr id="3" name="Content Placeholder 2">
            <a:extLst>
              <a:ext uri="{FF2B5EF4-FFF2-40B4-BE49-F238E27FC236}">
                <a16:creationId xmlns:a16="http://schemas.microsoft.com/office/drawing/2014/main" id="{586F7F2A-E6AC-8457-7A3C-95AB316E24E3}"/>
              </a:ext>
            </a:extLst>
          </p:cNvPr>
          <p:cNvSpPr>
            <a:spLocks noGrp="1"/>
          </p:cNvSpPr>
          <p:nvPr>
            <p:ph idx="1"/>
          </p:nvPr>
        </p:nvSpPr>
        <p:spPr>
          <a:xfrm>
            <a:off x="817836" y="2036434"/>
            <a:ext cx="3070991" cy="4351338"/>
          </a:xfrm>
        </p:spPr>
        <p:txBody>
          <a:bodyPr/>
          <a:lstStyle/>
          <a:p>
            <a:pPr marL="0" indent="0">
              <a:buNone/>
            </a:pPr>
            <a:r>
              <a:rPr lang="en-US" dirty="0"/>
              <a:t>Manger Square, Bethlehem</a:t>
            </a:r>
          </a:p>
        </p:txBody>
      </p:sp>
    </p:spTree>
    <p:extLst>
      <p:ext uri="{BB962C8B-B14F-4D97-AF65-F5344CB8AC3E}">
        <p14:creationId xmlns:p14="http://schemas.microsoft.com/office/powerpoint/2010/main" val="2086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26" y="3877733"/>
            <a:ext cx="4186917" cy="2340187"/>
          </a:xfrm>
          <a:prstGeom prst="rect">
            <a:avLst/>
          </a:prstGeom>
        </p:spPr>
      </p:pic>
      <p:sp>
        <p:nvSpPr>
          <p:cNvPr id="2" name="Title 1"/>
          <p:cNvSpPr>
            <a:spLocks noGrp="1"/>
          </p:cNvSpPr>
          <p:nvPr>
            <p:ph type="title"/>
          </p:nvPr>
        </p:nvSpPr>
        <p:spPr>
          <a:xfrm>
            <a:off x="821516" y="640263"/>
            <a:ext cx="6204984" cy="1344975"/>
          </a:xfrm>
        </p:spPr>
        <p:txBody>
          <a:bodyPr>
            <a:normAutofit/>
          </a:bodyPr>
          <a:lstStyle/>
          <a:p>
            <a:r>
              <a:rPr lang="en-US" sz="4000" b="1" dirty="0">
                <a:latin typeface="Arial" panose="020B0604020202020204" pitchFamily="34" charset="0"/>
                <a:cs typeface="Arial" panose="020B0604020202020204" pitchFamily="34" charset="0"/>
              </a:rPr>
              <a:t>The Shepherds visit Baby Jesus </a:t>
            </a:r>
            <a:r>
              <a:rPr lang="en-US" sz="3100" dirty="0">
                <a:latin typeface="Arial" panose="020B0604020202020204" pitchFamily="34" charset="0"/>
                <a:cs typeface="Arial" panose="020B0604020202020204" pitchFamily="34" charset="0"/>
              </a:rPr>
              <a:t>(Luke 2:16-19)</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1515" y="2121762"/>
            <a:ext cx="6204984" cy="3626917"/>
          </a:xfrm>
        </p:spPr>
        <p:txBody>
          <a:bodyPr>
            <a:normAutofit/>
          </a:bodyPr>
          <a:lstStyle/>
          <a:p>
            <a:r>
              <a:rPr lang="en-US" dirty="0">
                <a:latin typeface="Arial" panose="020B0604020202020204" pitchFamily="34" charset="0"/>
                <a:cs typeface="Arial" panose="020B0604020202020204" pitchFamily="34" charset="0"/>
              </a:rPr>
              <a:t>The shepherds found the babe lying in a manger, just as the angel had said.</a:t>
            </a:r>
          </a:p>
          <a:p>
            <a:r>
              <a:rPr lang="en-US" dirty="0">
                <a:latin typeface="Arial" panose="020B0604020202020204" pitchFamily="34" charset="0"/>
                <a:cs typeface="Arial" panose="020B0604020202020204" pitchFamily="34" charset="0"/>
              </a:rPr>
              <a:t>After leaving, the shepherds made the story of what happened widely known, and many marveled.  </a:t>
            </a:r>
          </a:p>
          <a:p>
            <a:r>
              <a:rPr lang="en-US" dirty="0">
                <a:latin typeface="Arial" panose="020B0604020202020204" pitchFamily="34" charset="0"/>
                <a:cs typeface="Arial" panose="020B0604020202020204" pitchFamily="34" charset="0"/>
              </a:rPr>
              <a:t>Mary preserved these events in her heart and pondered them.</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644" y="307515"/>
            <a:ext cx="4117699" cy="3355446"/>
          </a:xfrm>
          <a:prstGeom prst="rect">
            <a:avLst/>
          </a:prstGeom>
        </p:spPr>
      </p:pic>
    </p:spTree>
    <p:extLst>
      <p:ext uri="{BB962C8B-B14F-4D97-AF65-F5344CB8AC3E}">
        <p14:creationId xmlns:p14="http://schemas.microsoft.com/office/powerpoint/2010/main" val="514117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TotalTime>
  <Words>1228</Words>
  <Application>Microsoft Office PowerPoint</Application>
  <PresentationFormat>Widescreen</PresentationFormat>
  <Paragraphs>78</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Berlin Sans FB Demi</vt:lpstr>
      <vt:lpstr>Calibri</vt:lpstr>
      <vt:lpstr>Calibri Light</vt:lpstr>
      <vt:lpstr>Office Theme</vt:lpstr>
      <vt:lpstr> The Life   of Christ</vt:lpstr>
      <vt:lpstr>Seven Periods of Jesus’ Life</vt:lpstr>
      <vt:lpstr>Angels Announce Jesus’ birth to Shepherds                   (Luke 2:8-20)   </vt:lpstr>
      <vt:lpstr>Angels Announce Jesus’ birth to Shepherds (Luke 2:8-20)   </vt:lpstr>
      <vt:lpstr>Environs of Bethlehem</vt:lpstr>
      <vt:lpstr>PowerPoint Presentation</vt:lpstr>
      <vt:lpstr>Fields near Bethlehem</vt:lpstr>
      <vt:lpstr>The Church of the Nativity</vt:lpstr>
      <vt:lpstr>The Shepherds visit Baby Jesus (Luke 2:16-19)</vt:lpstr>
      <vt:lpstr>Jesus’ Circumcision &amp; Presentation in the Temple   (Luke 2:21-24)</vt:lpstr>
      <vt:lpstr>Simeon and Anna meet Jesus (Luke 2:25-38)</vt:lpstr>
      <vt:lpstr>Wise men visit Jesus (Matthew 2:1-12) </vt:lpstr>
      <vt:lpstr>The Significance of the Incarnation (John 1:1-18)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(I)</dc:title>
  <dc:creator>user</dc:creator>
  <cp:lastModifiedBy>Steve Klein</cp:lastModifiedBy>
  <cp:revision>74</cp:revision>
  <cp:lastPrinted>2024-11-12T20:08:59Z</cp:lastPrinted>
  <dcterms:created xsi:type="dcterms:W3CDTF">2016-11-30T15:45:38Z</dcterms:created>
  <dcterms:modified xsi:type="dcterms:W3CDTF">2024-11-12T20:09:36Z</dcterms:modified>
</cp:coreProperties>
</file>